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337" r:id="rId4"/>
    <p:sldId id="338" r:id="rId5"/>
    <p:sldId id="339" r:id="rId6"/>
    <p:sldId id="285" r:id="rId7"/>
    <p:sldId id="258" r:id="rId8"/>
    <p:sldId id="263" r:id="rId9"/>
    <p:sldId id="340" r:id="rId10"/>
    <p:sldId id="260" r:id="rId11"/>
    <p:sldId id="259" r:id="rId12"/>
    <p:sldId id="261" r:id="rId13"/>
    <p:sldId id="352" r:id="rId14"/>
    <p:sldId id="353" r:id="rId15"/>
    <p:sldId id="354" r:id="rId16"/>
    <p:sldId id="342" r:id="rId17"/>
    <p:sldId id="336" r:id="rId18"/>
    <p:sldId id="266" r:id="rId19"/>
    <p:sldId id="287" r:id="rId20"/>
    <p:sldId id="276" r:id="rId21"/>
    <p:sldId id="343" r:id="rId22"/>
    <p:sldId id="344" r:id="rId23"/>
    <p:sldId id="348" r:id="rId24"/>
    <p:sldId id="347" r:id="rId25"/>
    <p:sldId id="364" r:id="rId26"/>
    <p:sldId id="349" r:id="rId27"/>
    <p:sldId id="350" r:id="rId28"/>
    <p:sldId id="351" r:id="rId29"/>
    <p:sldId id="355" r:id="rId30"/>
    <p:sldId id="356" r:id="rId31"/>
    <p:sldId id="357" r:id="rId32"/>
    <p:sldId id="365" r:id="rId33"/>
    <p:sldId id="366" r:id="rId34"/>
    <p:sldId id="367" r:id="rId35"/>
    <p:sldId id="359" r:id="rId36"/>
    <p:sldId id="362" r:id="rId37"/>
    <p:sldId id="361" r:id="rId38"/>
    <p:sldId id="345" r:id="rId39"/>
    <p:sldId id="346" r:id="rId40"/>
    <p:sldId id="363" r:id="rId41"/>
    <p:sldId id="360" r:id="rId42"/>
    <p:sldId id="358" r:id="rId43"/>
    <p:sldId id="275" r:id="rId4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0C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48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25382">
          <a:noFill/>
        </a:ln>
      </c:spPr>
    </c:sideWall>
    <c:backWall>
      <c:thickness val="0"/>
      <c:spPr>
        <a:noFill/>
        <a:ln w="25382">
          <a:noFill/>
        </a:ln>
      </c:spPr>
    </c:backWall>
    <c:plotArea>
      <c:layout>
        <c:manualLayout>
          <c:layoutTarget val="inner"/>
          <c:xMode val="edge"/>
          <c:yMode val="edge"/>
          <c:x val="0"/>
          <c:y val="7.5169373999028954E-2"/>
          <c:w val="0.99911919674722649"/>
          <c:h val="0.86702676479497387"/>
        </c:manualLayout>
      </c:layout>
      <c:bar3DChart>
        <c:barDir val="col"/>
        <c:grouping val="clustered"/>
        <c:varyColors val="0"/>
        <c:ser>
          <c:idx val="0"/>
          <c:order val="0"/>
          <c:spPr>
            <a:ln w="34925">
              <a:solidFill>
                <a:srgbClr val="C00000"/>
              </a:solidFill>
            </a:ln>
          </c:spPr>
          <c:invertIfNegative val="0"/>
          <c:dLbls>
            <c:dLbl>
              <c:idx val="15"/>
              <c:tx>
                <c:rich>
                  <a:bodyPr/>
                  <a:lstStyle/>
                  <a:p>
                    <a:fld id="{46DC2F24-93AF-48B4-BA31-27D5A6C8389A}" type="VALUE">
                      <a:rPr lang="en-US" sz="280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009-4E55-B6A1-AEC22F07DEF0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6"/>
              <c:tx>
                <c:rich>
                  <a:bodyPr/>
                  <a:lstStyle/>
                  <a:p>
                    <a:fld id="{644A54CB-4411-4DB0-8B95-9093715871E8}" type="VALUE">
                      <a:rPr lang="en-US" sz="3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009-4E55-B6A1-AEC22F07DEF0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7"/>
              <c:layout>
                <c:manualLayout>
                  <c:x val="1.3708937745812215E-2"/>
                  <c:y val="-6.4696968568872484E-2"/>
                </c:manualLayout>
              </c:layout>
              <c:tx>
                <c:rich>
                  <a:bodyPr/>
                  <a:lstStyle/>
                  <a:p>
                    <a:fld id="{0589EE15-5F7B-4855-8CDF-99B652FA10A0}" type="VALUE">
                      <a:rPr lang="en-US" sz="320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D7C6-4B41-B9B7-9DDA3C1DDAC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numFmt formatCode="0.0" sourceLinked="0"/>
            <c:spPr>
              <a:noFill/>
              <a:ln w="13375">
                <a:noFill/>
              </a:ln>
            </c:spPr>
            <c:txPr>
              <a:bodyPr/>
              <a:lstStyle/>
              <a:p>
                <a:pPr>
                  <a:defRPr sz="2400">
                    <a:latin typeface="Arial" pitchFamily="34" charset="0"/>
                    <a:cs typeface="Arial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Sheet1!$A$1:$R$1</c:f>
              <c:numCache>
                <c:formatCode>General</c:formatCode>
                <c:ptCount val="18"/>
                <c:pt idx="0">
                  <c:v>1995</c:v>
                </c:pt>
                <c:pt idx="1">
                  <c:v>2000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  <c:pt idx="14">
                  <c:v>2017</c:v>
                </c:pt>
                <c:pt idx="15">
                  <c:v>2018</c:v>
                </c:pt>
                <c:pt idx="16">
                  <c:v>2019</c:v>
                </c:pt>
                <c:pt idx="17">
                  <c:v>2020</c:v>
                </c:pt>
              </c:numCache>
            </c:numRef>
          </c:cat>
          <c:val>
            <c:numRef>
              <c:f>Sheet1!$A$2:$R$2</c:f>
              <c:numCache>
                <c:formatCode>General</c:formatCode>
                <c:ptCount val="18"/>
                <c:pt idx="0">
                  <c:v>13.3</c:v>
                </c:pt>
                <c:pt idx="1">
                  <c:v>9.3000000000000007</c:v>
                </c:pt>
                <c:pt idx="2">
                  <c:v>7.1</c:v>
                </c:pt>
                <c:pt idx="3">
                  <c:v>6.1</c:v>
                </c:pt>
                <c:pt idx="4">
                  <c:v>5.2</c:v>
                </c:pt>
                <c:pt idx="5">
                  <c:v>4.5</c:v>
                </c:pt>
                <c:pt idx="6">
                  <c:v>4.7</c:v>
                </c:pt>
                <c:pt idx="7">
                  <c:v>4</c:v>
                </c:pt>
                <c:pt idx="8">
                  <c:v>3.9</c:v>
                </c:pt>
                <c:pt idx="9">
                  <c:v>3.4</c:v>
                </c:pt>
                <c:pt idx="10">
                  <c:v>3.5</c:v>
                </c:pt>
                <c:pt idx="11">
                  <c:v>3.5</c:v>
                </c:pt>
                <c:pt idx="12">
                  <c:v>3</c:v>
                </c:pt>
                <c:pt idx="13">
                  <c:v>3.2</c:v>
                </c:pt>
                <c:pt idx="14">
                  <c:v>3.2</c:v>
                </c:pt>
                <c:pt idx="15">
                  <c:v>2.5</c:v>
                </c:pt>
                <c:pt idx="16">
                  <c:v>2.4</c:v>
                </c:pt>
                <c:pt idx="17">
                  <c:v>2.6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009-4E55-B6A1-AEC22F07DEF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40"/>
        <c:shape val="box"/>
        <c:axId val="131526240"/>
        <c:axId val="131002608"/>
        <c:axId val="0"/>
      </c:bar3DChart>
      <c:catAx>
        <c:axId val="13152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5875">
            <a:solidFill>
              <a:schemeClr val="tx1"/>
            </a:solidFill>
          </a:ln>
        </c:spPr>
        <c:txPr>
          <a:bodyPr rot="0" vert="horz"/>
          <a:lstStyle/>
          <a:p>
            <a:pPr>
              <a:defRPr sz="1200" b="1" baseline="0">
                <a:latin typeface="Arial" pitchFamily="34" charset="0"/>
                <a:cs typeface="Arial" pitchFamily="34" charset="0"/>
              </a:defRPr>
            </a:pPr>
            <a:endParaRPr lang="ru-RU"/>
          </a:p>
        </c:txPr>
        <c:crossAx val="131002608"/>
        <c:crossesAt val="1"/>
        <c:auto val="1"/>
        <c:lblAlgn val="ctr"/>
        <c:lblOffset val="100"/>
        <c:noMultiLvlLbl val="0"/>
      </c:catAx>
      <c:valAx>
        <c:axId val="131002608"/>
        <c:scaling>
          <c:orientation val="minMax"/>
          <c:min val="2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5015">
            <a:noFill/>
          </a:ln>
        </c:spPr>
        <c:crossAx val="13152624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000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53932584269662E-2"/>
          <c:y val="1.1848341232227501E-2"/>
          <c:w val="0.96910112359550604"/>
          <c:h val="0.88513415680859842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50786">
              <a:solidFill>
                <a:srgbClr val="FF0000">
                  <a:alpha val="72000"/>
                </a:srgbClr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8.3333333333333367E-3"/>
                  <c:y val="2.5581395348837209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5462668816040522E-17"/>
                  <c:y val="1.627906976744186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2.9166666666666667E-2"/>
                  <c:y val="-3.7209302325581596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2.3611111111111211E-2"/>
                  <c:y val="-3.7209302325581596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1.3888888888888984E-2"/>
                  <c:y val="3.9534883720930232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2.7777777777778054E-2"/>
                  <c:y val="-4.8837209302325733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layout>
                <c:manualLayout>
                  <c:x val="-1.9444444444444445E-2"/>
                  <c:y val="3.9534883720930232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layout>
                <c:manualLayout>
                  <c:x val="-2.5000000000000001E-2"/>
                  <c:y val="3.9534883720930232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2.5000000000000001E-2"/>
                  <c:y val="5.1162790697674418E-2"/>
                </c:manualLayout>
              </c:layout>
              <c:spPr/>
              <c:txPr>
                <a:bodyPr/>
                <a:lstStyle/>
                <a:p>
                  <a:pPr>
                    <a:defRPr lang="be-BY" sz="2000" b="1" i="1" baseline="0">
                      <a:solidFill>
                        <a:schemeClr val="tx1"/>
                      </a:solidFill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4E28-4036-A2E6-24FAF6C780DA}"/>
                </c:ext>
                <c:ext xmlns:c15="http://schemas.microsoft.com/office/drawing/2012/chart" uri="{CE6537A1-D6FC-4f65-9D91-7224C49458BB}"/>
              </c:extLst>
            </c:dLbl>
            <c:dLbl>
              <c:idx val="11"/>
              <c:layout>
                <c:manualLayout>
                  <c:x val="-8.4269662921349353E-3"/>
                  <c:y val="-4.50236966824644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8761-441B-83A9-725FE1B8DF03}"/>
                </c:ext>
                <c:ext xmlns:c15="http://schemas.microsoft.com/office/drawing/2012/chart" uri="{CE6537A1-D6FC-4f65-9D91-7224C49458BB}"/>
              </c:extLst>
            </c:dLbl>
            <c:dLbl>
              <c:idx val="13"/>
              <c:layout>
                <c:manualLayout>
                  <c:x val="0"/>
                  <c:y val="-4.7393364928910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7AD-40B4-8545-AF0E8242382E}"/>
                </c:ext>
                <c:ext xmlns:c15="http://schemas.microsoft.com/office/drawing/2012/chart" uri="{CE6537A1-D6FC-4f65-9D91-7224C49458BB}"/>
              </c:extLst>
            </c:dLbl>
            <c:dLbl>
              <c:idx val="14"/>
              <c:layout>
                <c:manualLayout>
                  <c:x val="2.311659583189575E-3"/>
                  <c:y val="-2.06093219046259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CAF5-440E-8167-274AA2FAEA58}"/>
                </c:ext>
                <c:ext xmlns:c15="http://schemas.microsoft.com/office/drawing/2012/chart" uri="{CE6537A1-D6FC-4f65-9D91-7224C49458BB}"/>
              </c:extLst>
            </c:dLbl>
            <c:dLbl>
              <c:idx val="15"/>
              <c:layout>
                <c:manualLayout>
                  <c:x val="-2.8895744789869858E-2"/>
                  <c:y val="5.667563523772122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CAF5-440E-8167-274AA2FAEA58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be-BY" sz="2000" b="1" i="1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Лист1!$A$2:$A$17</c:f>
              <c:numCache>
                <c:formatCode>General</c:formatCode>
                <c:ptCount val="16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</c:numCache>
            </c:numRef>
          </c:cat>
          <c:val>
            <c:numRef>
              <c:f>Лист1!$B$2:$B$17</c:f>
              <c:numCache>
                <c:formatCode>General</c:formatCode>
                <c:ptCount val="16"/>
                <c:pt idx="0">
                  <c:v>16.7</c:v>
                </c:pt>
                <c:pt idx="1">
                  <c:v>22.6</c:v>
                </c:pt>
                <c:pt idx="2">
                  <c:v>33.299999999999997</c:v>
                </c:pt>
                <c:pt idx="3">
                  <c:v>32.299999999999997</c:v>
                </c:pt>
                <c:pt idx="4">
                  <c:v>55.3</c:v>
                </c:pt>
                <c:pt idx="5">
                  <c:v>68</c:v>
                </c:pt>
                <c:pt idx="6">
                  <c:v>68.2</c:v>
                </c:pt>
                <c:pt idx="7">
                  <c:v>75.2</c:v>
                </c:pt>
                <c:pt idx="8">
                  <c:v>75</c:v>
                </c:pt>
                <c:pt idx="9">
                  <c:v>81.2</c:v>
                </c:pt>
                <c:pt idx="10">
                  <c:v>73.099999999999994</c:v>
                </c:pt>
                <c:pt idx="11">
                  <c:v>74.7</c:v>
                </c:pt>
                <c:pt idx="12">
                  <c:v>73.099999999999994</c:v>
                </c:pt>
                <c:pt idx="13">
                  <c:v>82.1</c:v>
                </c:pt>
                <c:pt idx="14">
                  <c:v>79</c:v>
                </c:pt>
                <c:pt idx="15">
                  <c:v>78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4E28-4036-A2E6-24FAF6C780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1440528"/>
        <c:axId val="131440912"/>
      </c:lineChart>
      <c:catAx>
        <c:axId val="13144052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be-BY" b="1" i="0" baseline="0">
                <a:solidFill>
                  <a:schemeClr val="tx1"/>
                </a:solidFill>
              </a:defRPr>
            </a:pPr>
            <a:endParaRPr lang="ru-RU"/>
          </a:p>
        </c:txPr>
        <c:crossAx val="131440912"/>
        <c:crosses val="autoZero"/>
        <c:auto val="1"/>
        <c:lblAlgn val="ctr"/>
        <c:lblOffset val="100"/>
        <c:noMultiLvlLbl val="0"/>
      </c:catAx>
      <c:valAx>
        <c:axId val="13144091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314405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0.74797</cdr:x>
      <cdr:y>0.28912</cdr:y>
    </cdr:from>
    <cdr:to>
      <cdr:x>0.83544</cdr:x>
      <cdr:y>0.49551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819390" y="12808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‰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0.89119</cdr:x>
      <cdr:y>0.39372</cdr:y>
    </cdr:from>
    <cdr:to>
      <cdr:x>0.98507</cdr:x>
      <cdr:y>0.60628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8680359" y="1693795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5400" b="1" dirty="0"/>
            <a:t>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189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526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538741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286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55617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3914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1579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5297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1885" y="381000"/>
            <a:ext cx="9148233" cy="13716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521885" y="1905000"/>
            <a:ext cx="9137649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B32CC-0627-4782-AB79-7A6898805BC0}" type="datetimeFigureOut">
              <a:rPr lang="ru-RU"/>
              <a:pPr>
                <a:defRPr/>
              </a:pPr>
              <a:t>05.04.2021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16800-81A5-4361-B91E-CCD3D5FD6F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8016313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32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7553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937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623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5768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227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3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7278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80314-B2C0-4B6A-AA3C-66266F742F0A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0384457-18AD-4753-B5C7-8D0E7C4D38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5192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4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jpeg"/><Relationship Id="rId4" Type="http://schemas.openxmlformats.org/officeDocument/2006/relationships/image" Target="../media/image4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41406" y="1473277"/>
            <a:ext cx="7473525" cy="226278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Неонатальный трансфер в современных условиях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04224" y="4670280"/>
            <a:ext cx="4150775" cy="112628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Ю.А. Устинович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Г.А. Шишко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92948" y="4842456"/>
            <a:ext cx="33666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/>
              <a:t>БелМАПО</a:t>
            </a:r>
          </a:p>
          <a:p>
            <a:pPr algn="ctr"/>
            <a:r>
              <a:rPr lang="ru-RU" sz="2800" b="1" dirty="0"/>
              <a:t>Минск, 26.03.2021</a:t>
            </a:r>
          </a:p>
        </p:txBody>
      </p:sp>
    </p:spTree>
    <p:extLst>
      <p:ext uri="{BB962C8B-B14F-4D97-AF65-F5344CB8AC3E}">
        <p14:creationId xmlns:p14="http://schemas.microsoft.com/office/powerpoint/2010/main" val="49651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alt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</a:rPr>
              <a:t>2-й уровень</a:t>
            </a:r>
          </a:p>
        </p:txBody>
      </p:sp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74825" y="1293020"/>
            <a:ext cx="3970338" cy="2182812"/>
          </a:xfrm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587" y="1293021"/>
            <a:ext cx="4804159" cy="2182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1319" y="3573464"/>
            <a:ext cx="419735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2" y="3573464"/>
            <a:ext cx="4207098" cy="2806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18457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4928338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3-й уровень</a:t>
            </a:r>
          </a:p>
        </p:txBody>
      </p:sp>
      <p:pic>
        <p:nvPicPr>
          <p:cNvPr id="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79506" y="2017689"/>
            <a:ext cx="4716453" cy="3350251"/>
          </a:xfrm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93" t="1800"/>
          <a:stretch/>
        </p:blipFill>
        <p:spPr>
          <a:xfrm>
            <a:off x="7521263" y="624110"/>
            <a:ext cx="4366855" cy="4743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965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9559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4-й уровень</a:t>
            </a: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21100" y="1519708"/>
            <a:ext cx="7856168" cy="4745336"/>
          </a:xfrm>
        </p:spPr>
      </p:pic>
    </p:spTree>
    <p:extLst>
      <p:ext uri="{BB962C8B-B14F-4D97-AF65-F5344CB8AC3E}">
        <p14:creationId xmlns:p14="http://schemas.microsoft.com/office/powerpoint/2010/main" val="21918386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15464" y="1540189"/>
            <a:ext cx="8915400" cy="37776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Ноябрь 1997 – новая эра в лечении недоношенных детей – сурфактантная терапия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2000-2002 – СРАР терапия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2007 – технология </a:t>
            </a:r>
            <a:r>
              <a:rPr lang="en-US" sz="2400" b="1" dirty="0">
                <a:solidFill>
                  <a:schemeClr val="tx1"/>
                </a:solidFill>
              </a:rPr>
              <a:t>INSURE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2008-2009 – HFOV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xmlns="" id="{0742EEA2-9A5D-41EB-9C30-373928E6AC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5528" y="2014703"/>
            <a:ext cx="3552135" cy="1612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xmlns="" id="{407F8CDF-70A1-47D5-B70B-EA1CA1E59C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3" b="8168"/>
          <a:stretch/>
        </p:blipFill>
        <p:spPr bwMode="auto">
          <a:xfrm>
            <a:off x="7805528" y="3967808"/>
            <a:ext cx="3181075" cy="219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5C6BBC5-9048-4A1D-83D8-08D349D4C1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5" t="19278" r="13654" b="6846"/>
          <a:stretch/>
        </p:blipFill>
        <p:spPr bwMode="auto">
          <a:xfrm>
            <a:off x="3220844" y="4038708"/>
            <a:ext cx="3379305" cy="219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77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80507" y="1540189"/>
            <a:ext cx="6465928" cy="37776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Малоинвазивная ИВЛ </a:t>
            </a:r>
            <a:r>
              <a:rPr lang="en-US" sz="2400" b="1" dirty="0">
                <a:solidFill>
                  <a:schemeClr val="tx1"/>
                </a:solidFill>
              </a:rPr>
              <a:t>(</a:t>
            </a:r>
            <a:r>
              <a:rPr lang="en-US" sz="2400" b="1" dirty="0" err="1">
                <a:solidFill>
                  <a:schemeClr val="tx1"/>
                </a:solidFill>
              </a:rPr>
              <a:t>nIPPV</a:t>
            </a:r>
            <a:r>
              <a:rPr lang="en-US" sz="2400" b="1" dirty="0">
                <a:solidFill>
                  <a:schemeClr val="tx1"/>
                </a:solidFill>
              </a:rPr>
              <a:t>)</a:t>
            </a:r>
            <a:endParaRPr lang="ru-RU" sz="2400" b="1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2017-2019 – </a:t>
            </a:r>
            <a:r>
              <a:rPr lang="en-US" sz="2400" b="1" dirty="0">
                <a:solidFill>
                  <a:schemeClr val="tx1"/>
                </a:solidFill>
              </a:rPr>
              <a:t>LISA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Инвазивный мониторинг центральной гемодинамики</a:t>
            </a:r>
          </a:p>
          <a:p>
            <a:r>
              <a:rPr lang="ru-RU" sz="2400" b="1" dirty="0">
                <a:solidFill>
                  <a:schemeClr val="tx1"/>
                </a:solidFill>
              </a:rPr>
              <a:t>Лечебная гипотермия</a:t>
            </a:r>
          </a:p>
          <a:p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xmlns="" id="{73BE6B8B-3E7D-4F41-AD13-120B33CC39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4" t="14493" r="8841" b="2994"/>
          <a:stretch/>
        </p:blipFill>
        <p:spPr bwMode="auto">
          <a:xfrm>
            <a:off x="8729798" y="1496783"/>
            <a:ext cx="3246782" cy="235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45B86D-D445-498B-A4F9-DD6001C004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990" y="3947848"/>
            <a:ext cx="3768984" cy="28267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A61729E1-1BBD-4152-87B1-A53A7F38D2E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3" b="16329"/>
          <a:stretch/>
        </p:blipFill>
        <p:spPr>
          <a:xfrm>
            <a:off x="7561627" y="4234213"/>
            <a:ext cx="3246783" cy="216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7895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8060" y="1540189"/>
            <a:ext cx="9103110" cy="37776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Лечение гемолитической болезни плода</a:t>
            </a:r>
          </a:p>
          <a:p>
            <a:r>
              <a:rPr lang="ru-RU" sz="2400" b="1" dirty="0" err="1">
                <a:solidFill>
                  <a:schemeClr val="tx1"/>
                </a:solidFill>
              </a:rPr>
              <a:t>Аудиологический</a:t>
            </a:r>
            <a:r>
              <a:rPr lang="ru-RU" sz="2400" b="1" dirty="0">
                <a:solidFill>
                  <a:schemeClr val="tx1"/>
                </a:solidFill>
              </a:rPr>
              <a:t> скрининг новорожденных</a:t>
            </a:r>
            <a:endParaRPr lang="en-US" sz="2400" b="1" dirty="0">
              <a:solidFill>
                <a:schemeClr val="tx1"/>
              </a:solidFill>
            </a:endParaRPr>
          </a:p>
          <a:p>
            <a:r>
              <a:rPr lang="ru-RU" sz="2400" b="1" dirty="0">
                <a:solidFill>
                  <a:schemeClr val="tx1"/>
                </a:solidFill>
              </a:rPr>
              <a:t>Скрининг на муковисцидоз</a:t>
            </a:r>
          </a:p>
          <a:p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Отоакустическая эмиссия">
            <a:extLst>
              <a:ext uri="{FF2B5EF4-FFF2-40B4-BE49-F238E27FC236}">
                <a16:creationId xmlns:a16="http://schemas.microsoft.com/office/drawing/2014/main" xmlns="" id="{5CB45624-7A66-4ABC-9DC3-BF65B365276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9" t="-1403"/>
          <a:stretch/>
        </p:blipFill>
        <p:spPr bwMode="auto">
          <a:xfrm>
            <a:off x="8945216" y="3595932"/>
            <a:ext cx="2772308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Отоакустическая эмиссия - Мастерская Слуха">
            <a:extLst>
              <a:ext uri="{FF2B5EF4-FFF2-40B4-BE49-F238E27FC236}">
                <a16:creationId xmlns:a16="http://schemas.microsoft.com/office/drawing/2014/main" xmlns="" id="{061A2458-34D1-48B5-AFB9-F799D4B22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2790" y="3595932"/>
            <a:ext cx="2533650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Пятая болезнь • СЛИПАПС">
            <a:extLst>
              <a:ext uri="{FF2B5EF4-FFF2-40B4-BE49-F238E27FC236}">
                <a16:creationId xmlns:a16="http://schemas.microsoft.com/office/drawing/2014/main" xmlns="" id="{4D286556-6235-412E-B8AB-4B49F7D73B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709" y="3356908"/>
            <a:ext cx="4265727" cy="3192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1852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4293" y="608011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877FB543-7267-4636-8156-DFE5C58065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8726" y="1431235"/>
            <a:ext cx="9216915" cy="4916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1282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D90BB82-3BD2-4B2D-BE68-4115613BA4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Младенческая смертность</a:t>
            </a:r>
            <a:r>
              <a:rPr lang="en-US" alt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, </a:t>
            </a:r>
            <a:r>
              <a:rPr lang="en-US" altLang="ru-RU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  <a:cs typeface="Arial" panose="020B0604020202020204" pitchFamily="34" charset="0"/>
              </a:rPr>
              <a:t>‰</a:t>
            </a:r>
            <a:endParaRPr lang="x-none" sz="3600" dirty="0"/>
          </a:p>
        </p:txBody>
      </p:sp>
      <p:sp>
        <p:nvSpPr>
          <p:cNvPr id="3" name="Диаграмма 2">
            <a:extLst>
              <a:ext uri="{FF2B5EF4-FFF2-40B4-BE49-F238E27FC236}">
                <a16:creationId xmlns:a16="http://schemas.microsoft.com/office/drawing/2014/main" xmlns="" id="{C28F5EA1-1485-4F85-9194-436339E387FB}"/>
              </a:ext>
            </a:extLst>
          </p:cNvPr>
          <p:cNvSpPr>
            <a:spLocks noGrp="1"/>
          </p:cNvSpPr>
          <p:nvPr>
            <p:ph type="chart" idx="1"/>
          </p:nvPr>
        </p:nvSpPr>
        <p:spPr/>
      </p:sp>
      <p:graphicFrame>
        <p:nvGraphicFramePr>
          <p:cNvPr id="4" name="Object 1027">
            <a:extLst>
              <a:ext uri="{FF2B5EF4-FFF2-40B4-BE49-F238E27FC236}">
                <a16:creationId xmlns:a16="http://schemas.microsoft.com/office/drawing/2014/main" xmlns="" id="{6F7B7C4D-FC3F-4417-90A6-1B6485BFEB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528106"/>
              </p:ext>
            </p:extLst>
          </p:nvPr>
        </p:nvGraphicFramePr>
        <p:xfrm>
          <a:off x="166800" y="1063487"/>
          <a:ext cx="12043238" cy="51037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0933707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4407" y="605307"/>
            <a:ext cx="9740206" cy="14424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Выживаемость детей с чрезвычайно низкой массой тела  при рождении – менее  1000 г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Диаграмма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3325487"/>
              </p:ext>
            </p:extLst>
          </p:nvPr>
        </p:nvGraphicFramePr>
        <p:xfrm>
          <a:off x="687387" y="1563757"/>
          <a:ext cx="10987777" cy="49298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74218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43389" y="852710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2589212" y="2133600"/>
            <a:ext cx="8820043" cy="28058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Инструкция по организации разноуровневой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акушерско-гинекологической 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и перинатальной помощи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в Республике Беларусь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Приказ Министерства здравоохранения</a:t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>Республики Беларусь от 09.08.2019 № 966</a:t>
            </a:r>
          </a:p>
        </p:txBody>
      </p:sp>
    </p:spTree>
    <p:extLst>
      <p:ext uri="{BB962C8B-B14F-4D97-AF65-F5344CB8AC3E}">
        <p14:creationId xmlns:p14="http://schemas.microsoft.com/office/powerpoint/2010/main" val="25709345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Младенческая смертность</a:t>
            </a:r>
          </a:p>
        </p:txBody>
      </p:sp>
      <p:graphicFrame>
        <p:nvGraphicFramePr>
          <p:cNvPr id="4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63607300"/>
              </p:ext>
            </p:extLst>
          </p:nvPr>
        </p:nvGraphicFramePr>
        <p:xfrm>
          <a:off x="2176530" y="1497341"/>
          <a:ext cx="9531184" cy="4942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Диаграмма" r:id="rId3" imgW="9258300" imgH="4800600" progId="MSGraph.Chart.8">
                  <p:embed/>
                </p:oleObj>
              </mc:Choice>
              <mc:Fallback>
                <p:oleObj name="Диаграмма" r:id="rId3" imgW="9258300" imgH="4800600" progId="MSGraph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6530" y="1497341"/>
                        <a:ext cx="9531184" cy="49420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6"/>
          <p:cNvSpPr>
            <a:spLocks noChangeArrowheads="1"/>
          </p:cNvSpPr>
          <p:nvPr/>
        </p:nvSpPr>
        <p:spPr bwMode="auto">
          <a:xfrm rot="2062820">
            <a:off x="5927099" y="2993444"/>
            <a:ext cx="1584325" cy="144463"/>
          </a:xfrm>
          <a:prstGeom prst="rightArrow">
            <a:avLst>
              <a:gd name="adj1" fmla="val 50000"/>
              <a:gd name="adj2" fmla="val 274175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 rot="20390378">
            <a:off x="9144223" y="3779279"/>
            <a:ext cx="1584325" cy="144463"/>
          </a:xfrm>
          <a:prstGeom prst="rightArrow">
            <a:avLst>
              <a:gd name="adj1" fmla="val 50000"/>
              <a:gd name="adj2" fmla="val 274175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3440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0139" y="141668"/>
            <a:ext cx="9316419" cy="5628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5384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8FC599-3BE6-4D75-904F-3497A0B6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Разноуровневая система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9CB4CB-9A68-493D-9254-213FDF61A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1" y="1683026"/>
            <a:ext cx="9119221" cy="42281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разноуровневая система представляет собой комплекс организационных, диагностических, лечебных и реабилитационных мероприятий, направленных на 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повышение эффективности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управления и координации деятельности организаций здравоохранения, обеспечивающих оказание акушерско-гинекологической и перинатальной помощи, а также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рациональное использование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кадровых, финансовых, материальных и информационных 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ресурсов</a:t>
            </a:r>
            <a:endParaRPr lang="x-none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82231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8FC599-3BE6-4D75-904F-3497A0B6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Разноуровневая система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9CB4CB-9A68-493D-9254-213FDF61A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1" y="1683026"/>
            <a:ext cx="9119221" cy="4228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Четыре технологических уровня: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районный (городской) - I;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межрайонный (городской) - </a:t>
            </a:r>
            <a:r>
              <a:rPr lang="en-US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областной (городской) - III;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республиканский - IV.</a:t>
            </a:r>
          </a:p>
        </p:txBody>
      </p:sp>
    </p:spTree>
    <p:extLst>
      <p:ext uri="{BB962C8B-B14F-4D97-AF65-F5344CB8AC3E}">
        <p14:creationId xmlns:p14="http://schemas.microsoft.com/office/powerpoint/2010/main" val="3311336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8FC599-3BE6-4D75-904F-3497A0B693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50435" y="424707"/>
            <a:ext cx="9357760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lХ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Положение о выездной  реанимационно- консультативной неонатальной (педиатрической) бригаде</a:t>
            </a:r>
            <a:b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9CB4CB-9A68-493D-9254-213FDF61A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1" y="2071955"/>
            <a:ext cx="9119221" cy="4228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ВРКБ формируется в организациях здравоохранения, выполняющих функции II-IV технологических уровней.</a:t>
            </a:r>
          </a:p>
          <a:p>
            <a:pPr marL="0" indent="0">
              <a:buNone/>
            </a:pPr>
            <a:r>
              <a:rPr lang="ru-RU" sz="28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Задачи ВРКБ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Проводить консультации…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Определить показания для перевода…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Оказать реанимационно-консультативную помощь…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Транспортировать пациента…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4F1119F-676C-4478-AC00-71BEA332C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828" y="219356"/>
            <a:ext cx="2119569" cy="1280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106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828" y="1451199"/>
            <a:ext cx="7562850" cy="377762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38. Неготовность пациента к транспортировке в устанавливается в индивидуальном порядке на основании комплексной оценки его состояния и примерного перечня критериев:</a:t>
            </a:r>
            <a:endParaRPr lang="x-none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08A50BB-0421-44D3-A94C-3C5F3C97B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3341" y="3934070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75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762539"/>
            <a:ext cx="8915400" cy="3777622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масса тела при рождении &lt;1000 г, </a:t>
            </a:r>
            <a:r>
              <a:rPr lang="ru-RU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гестационный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возраст &lt;28 </a:t>
            </a:r>
            <a:r>
              <a:rPr lang="ru-RU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в первые З суток после рождения;</a:t>
            </a:r>
            <a:endParaRPr lang="x-none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D27C60E-9D3D-482C-9E15-3FC5FF50A1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5234" y="3304611"/>
            <a:ext cx="4280453" cy="27900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750E8F9-670F-43CC-BDA4-A34AD8446C13}"/>
              </a:ext>
            </a:extLst>
          </p:cNvPr>
          <p:cNvSpPr txBox="1"/>
          <p:nvPr/>
        </p:nvSpPr>
        <p:spPr>
          <a:xfrm>
            <a:off x="7869818" y="3549302"/>
            <a:ext cx="31294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>
                <a:solidFill>
                  <a:srgbClr val="FF0000"/>
                </a:solidFill>
              </a:rPr>
              <a:t>Высокий риск ВЖК!!!</a:t>
            </a:r>
            <a:endParaRPr lang="x-none" sz="3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2959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0490" y="1311965"/>
            <a:ext cx="8915400" cy="4554467"/>
          </a:xfrm>
        </p:spPr>
        <p:txBody>
          <a:bodyPr>
            <a:normAutofit fontScale="92500" lnSpcReduction="10000"/>
          </a:bodyPr>
          <a:lstStyle/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шок независимо от этиологии;</a:t>
            </a:r>
          </a:p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нестабильная гемодинамика: ЧСС &gt;190 уд./мин. или &lt;100 ул./мин., среднее АД&lt;35 мм рт.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cт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(недоношенных детей среднее АД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долажно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быть не ниже нормы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гестационного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возраста в неделях +5 мм рт. ст.);</a:t>
            </a:r>
          </a:p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необходимость применения вазопрессорных лекарственных средств в дозах: допамин более 1</a:t>
            </a:r>
            <a:r>
              <a:rPr lang="en-US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 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мкг/кг/мин., эпинефрин или норэпинефрин 0,2 мкг/кг/мин</a:t>
            </a:r>
            <a:r>
              <a:rPr lang="en-US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более или совместное применение двух и более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кардиотонических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препаратов;</a:t>
            </a:r>
          </a:p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пароксизмальная тахикардия</a:t>
            </a:r>
            <a:r>
              <a:rPr lang="en-US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  <a:endParaRPr lang="x-none" sz="2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9C11609-FA50-4514-AB7A-A8BC9E619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10" y="1961114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15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8961" y="1311965"/>
            <a:ext cx="8915400" cy="408167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высокая потребность в дотации кислорода (ЧД &gt; 60/мин., </a:t>
            </a:r>
            <a:r>
              <a:rPr lang="en-US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FiO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&gt; 0,6, Pin &gt; 30 </a:t>
            </a:r>
            <a:r>
              <a:rPr lang="ru-RU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мбар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SpO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90%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мен</a:t>
            </a:r>
            <a:r>
              <a:rPr lang="en-US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ee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«жесткие» параметры проводимой ИВЛ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необходимость использования высокочастотной ИВЛ и оксида азота;</a:t>
            </a:r>
          </a:p>
          <a:p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некупированный синдром утечки воздуха (пневмоторакс, </a:t>
            </a:r>
            <a:r>
              <a:rPr lang="ru-RU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пневмомедиастинум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др.);</a:t>
            </a:r>
          </a:p>
          <a:p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после проведения заместительной </a:t>
            </a:r>
            <a:r>
              <a:rPr lang="ru-RU" sz="24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сурфактантной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терапии в течение не менее б часов после последнего введения;</a:t>
            </a:r>
            <a:endParaRPr lang="x-none" sz="24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E4C615C-DD25-4B07-9C18-A384609461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30" y="1970003"/>
            <a:ext cx="2343150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6850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некупируемый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судорожный синдром;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внутричерепное кровоизлияние при лабораторных признаках </a:t>
            </a:r>
            <a:r>
              <a:rPr lang="ru-RU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гипокоа</a:t>
            </a:r>
            <a:r>
              <a:rPr lang="en-US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ry</a:t>
            </a:r>
            <a:r>
              <a:rPr lang="ru-RU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ляции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наличие клинических проявлений коагуляционных нарушений,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Уровень тромбоцитов менее 50×10 /л</a:t>
            </a: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7B73C8E-B749-42F7-9B37-0B976CD9F205}"/>
              </a:ext>
            </a:extLst>
          </p:cNvPr>
          <p:cNvSpPr txBox="1"/>
          <p:nvPr/>
        </p:nvSpPr>
        <p:spPr>
          <a:xfrm>
            <a:off x="9602788" y="4406724"/>
            <a:ext cx="278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9</a:t>
            </a:r>
            <a:endParaRPr lang="x-none" sz="24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C7FA73C4-1428-431F-8A8D-061074BB2C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87" y="2950848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190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18961" y="1311965"/>
            <a:ext cx="8915400" cy="4081670"/>
          </a:xfrm>
        </p:spPr>
        <p:txBody>
          <a:bodyPr>
            <a:normAutofit/>
          </a:bodyPr>
          <a:lstStyle/>
          <a:p>
            <a:r>
              <a:rPr lang="ru-RU" sz="28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гипербилирубинемия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требующая операции заменного переливания крови;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анемия, требующая коррекции препаратами крови;</a:t>
            </a:r>
          </a:p>
          <a:p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гипотермия: температура тела пациента &lt;З6,0°С.</a:t>
            </a:r>
            <a:endParaRPr lang="x-none" sz="28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06628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233EC7C-99C5-4B66-BE5C-4CFB59EBF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23043" y="691638"/>
            <a:ext cx="9945914" cy="4928734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Основные демографические показатели Беларуси за 2019 год:</a:t>
            </a:r>
          </a:p>
          <a:p>
            <a:pPr marL="0" indent="0" algn="ctr">
              <a:buNone/>
            </a:pPr>
            <a:endParaRPr 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Численность населения: 9 408 тыс. человек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(на начало 2019 года 9 475 тыс. человек)</a:t>
            </a:r>
          </a:p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Естественный прирост населения: -32,9 тыс. человек</a:t>
            </a:r>
          </a:p>
          <a:p>
            <a:r>
              <a:rPr lang="ru-RU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Миграционный прирост населения: +13,9 тыс. человек</a:t>
            </a:r>
          </a:p>
          <a:p>
            <a:endParaRPr lang="x-none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98597D6-3221-4BD8-862C-91012F156622}"/>
              </a:ext>
            </a:extLst>
          </p:cNvPr>
          <p:cNvSpPr txBox="1"/>
          <p:nvPr/>
        </p:nvSpPr>
        <p:spPr>
          <a:xfrm>
            <a:off x="2358888" y="4996071"/>
            <a:ext cx="60875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https://www.belstat.gov.by/ofitsialnaya-statistika</a:t>
            </a:r>
            <a:endParaRPr lang="x-none" sz="2000" b="1" dirty="0"/>
          </a:p>
        </p:txBody>
      </p:sp>
    </p:spTree>
    <p:extLst>
      <p:ext uri="{BB962C8B-B14F-4D97-AF65-F5344CB8AC3E}">
        <p14:creationId xmlns:p14="http://schemas.microsoft.com/office/powerpoint/2010/main" val="22279811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F287F87-C510-4E6E-8BED-DE6E2BA43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7855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>Транспортабелен</a:t>
            </a:r>
            <a:r>
              <a:rPr lang="ru-RU" sz="2800" dirty="0">
                <a:latin typeface="Arial Black" panose="020B0A04020102020204" pitchFamily="34" charset="0"/>
              </a:rPr>
              <a:t>        </a:t>
            </a:r>
            <a:r>
              <a:rPr lang="ru-RU" sz="2800" dirty="0">
                <a:solidFill>
                  <a:srgbClr val="002060"/>
                </a:solidFill>
                <a:latin typeface="Arial Black" panose="020B0A04020102020204" pitchFamily="34" charset="0"/>
              </a:rPr>
              <a:t>Нетранспортабелен</a:t>
            </a:r>
            <a:endParaRPr lang="x-none" sz="28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F009652-49FB-402F-AF24-CC9CAD8A37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144894"/>
            <a:ext cx="8915400" cy="4081670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исключительных случаях при отсутствии возможности оказания квалифицированной медицинской помощи пациенту на I уровне, учитывая возможности организации здравоохранения и специфику патологии, решение о транспортировке принимает врач ВРКБ.</a:t>
            </a:r>
            <a:endParaRPr lang="x-none" sz="2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трелка: влево-вправо 3">
            <a:extLst>
              <a:ext uri="{FF2B5EF4-FFF2-40B4-BE49-F238E27FC236}">
                <a16:creationId xmlns:a16="http://schemas.microsoft.com/office/drawing/2014/main" xmlns="" id="{AF08CECA-6C25-47C7-BE80-89BC6931213A}"/>
              </a:ext>
            </a:extLst>
          </p:cNvPr>
          <p:cNvSpPr/>
          <p:nvPr/>
        </p:nvSpPr>
        <p:spPr>
          <a:xfrm>
            <a:off x="6321286" y="763344"/>
            <a:ext cx="755375" cy="242316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5" name="Picture 4" descr="DSC09047">
            <a:extLst>
              <a:ext uri="{FF2B5EF4-FFF2-40B4-BE49-F238E27FC236}">
                <a16:creationId xmlns:a16="http://schemas.microsoft.com/office/drawing/2014/main" xmlns="" id="{F643F19C-F1F7-44C6-BE70-E7A49CA761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41" t="17600" r="5625" b="8230"/>
          <a:stretch/>
        </p:blipFill>
        <p:spPr>
          <a:xfrm>
            <a:off x="3092193" y="3916104"/>
            <a:ext cx="3916481" cy="239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12" descr="Слайд35">
            <a:extLst>
              <a:ext uri="{FF2B5EF4-FFF2-40B4-BE49-F238E27FC236}">
                <a16:creationId xmlns:a16="http://schemas.microsoft.com/office/drawing/2014/main" xmlns="" id="{6860F7FD-697D-4076-9CE6-F9E8B5500B49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30" t="32929" r="4115" b="22158"/>
          <a:stretch/>
        </p:blipFill>
        <p:spPr bwMode="auto">
          <a:xfrm>
            <a:off x="7818782" y="3916104"/>
            <a:ext cx="3034748" cy="23935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876953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98DDCAB-1006-4197-9188-EA8159DE4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Транспортировка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26150CC1-1FA5-42A8-8AF4-F4938B83A5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20040" y="4479158"/>
            <a:ext cx="3357301" cy="223413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F3F3AE7-2AE5-4ABE-B93C-C57EF2A35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7875" y="3767813"/>
            <a:ext cx="3927301" cy="294547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3485C03-A485-4657-A6E3-DB0BA075AF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4295" y="1457738"/>
            <a:ext cx="3480906" cy="261067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930ABFA-CA7F-47C4-A03A-9C6B4E2D7CE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891" t="25301" r="60598" b="22861"/>
          <a:stretch/>
        </p:blipFill>
        <p:spPr>
          <a:xfrm>
            <a:off x="6279583" y="2992611"/>
            <a:ext cx="1683027" cy="15504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E51A39ED-FEC5-441E-B367-7F8D30039BF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883" t="21490"/>
          <a:stretch/>
        </p:blipFill>
        <p:spPr>
          <a:xfrm>
            <a:off x="7156174" y="709455"/>
            <a:ext cx="4629345" cy="24445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C42167E-0F4D-48AC-95BB-31804AC8B6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4661" y="4646319"/>
            <a:ext cx="1403615" cy="1899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6558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A12B5C-F8E0-4C64-9317-CE2435665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Вызов</a:t>
            </a:r>
            <a:r>
              <a:rPr lang="ru-RU" dirty="0"/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бригады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F1C6BE-D87B-4A64-BB55-1588D58F5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40189"/>
            <a:ext cx="8915400" cy="3777622"/>
          </a:xfrm>
        </p:spPr>
        <p:txBody>
          <a:bodyPr/>
          <a:lstStyle/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Клинические протоколы диагностики, реанимации и интенсивной терапии в неонатологии </a:t>
            </a:r>
            <a:b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(приказ МЗ РБ от 28.01.2011 № 81)</a:t>
            </a:r>
          </a:p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 лечения на 1-м уровне – срок вызова ВРКБ</a:t>
            </a:r>
            <a:endParaRPr lang="x-none" sz="2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3380A5E-2DB7-4DF1-A4B7-1D77D0589A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388" y="4123467"/>
            <a:ext cx="11250474" cy="141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2341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03EA375-CFA3-4832-96DE-61D6A03DF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Вызов</a:t>
            </a:r>
            <a:r>
              <a:rPr lang="ru-RU" dirty="0"/>
              <a:t>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бригады</a:t>
            </a:r>
            <a:endParaRPr lang="x-none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9D37A8D-3746-43A9-B11C-E07DCA3D3E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2925" y="1540189"/>
            <a:ext cx="8915400" cy="37776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ПОСТАНОВЛЕНИЕ МИНИСТЕРСТВА ЗДРАВООХРАНЕНИЯ ЕСПУБЛИКИ БЕЛАРУСЬ 20 декабря 2008 г. N 224</a:t>
            </a:r>
          </a:p>
          <a:p>
            <a:pPr marL="0" indent="0" algn="ctr">
              <a:buNone/>
            </a:pPr>
            <a:r>
              <a:rPr lang="ru-RU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УТВЕРЖДЕНИИ ИНСТРУКЦИИ О ПОРЯДКЕ ПРОВЕДЕНИЯ ВРАЧЕБНЫХ КОНСУЛЬТАЦИЙ (КОНСИЛИУМОВ)</a:t>
            </a: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ПРИЗНАНИИ УТРАТИВШИМ СИЛУ ПОСТАНОВЛЕНИЯ МИНИСТЕРСТВА ЗДРАВООХРАНЕНИЯ РЕСПУБЛИКИ БЕЛАРУСЬ ОТ 21 ИЮНЯ 2002 г. N 34 </a:t>
            </a:r>
          </a:p>
          <a:p>
            <a:pPr marL="0" indent="0" algn="ctr">
              <a:buNone/>
            </a:pP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ред. постановлений Минздрава от 12.01.2011 N 4, </a:t>
            </a:r>
            <a:b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10.12.2014 N 92)</a:t>
            </a:r>
          </a:p>
          <a:p>
            <a:endParaRPr lang="ru-RU" dirty="0"/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19141558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F82C47-C23F-4D0D-85A7-90DFC03A0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ИНСТРУКЦИЯ</a:t>
            </a:r>
            <a:br>
              <a:rPr lang="ru-RU" sz="2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ПОРЯДКЕ ПРОВЕДЕНИЯ ВРАЧЕБНЫХ КОНСУЛЬТАЦИЙ (КОНСИЛИУМОВ)</a:t>
            </a:r>
            <a:br>
              <a:rPr lang="ru-RU" sz="27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ред. постановлений Минздрава от 12.01.2011 N 4,</a:t>
            </a:r>
            <a:br>
              <a:rPr lang="ru-RU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10.12.2014 N 92)</a:t>
            </a:r>
            <a:br>
              <a:rPr lang="ru-RU" sz="2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x-none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F827B44-8FA1-4D19-ACEA-0A9F39C3A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8481" y="3264651"/>
            <a:ext cx="8915400" cy="3777622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10. Допускается проведение врачебной консультации (консилиума) в режиме телемедицинской конференции.</a:t>
            </a:r>
            <a:endParaRPr lang="x-none" sz="2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5009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508AF1-AF32-4020-9F8F-7A7D6F03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межгоспитальной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транспортировки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6936B1-AED2-4974-817B-4336D2E7A2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ПИТ → Реанимобиль →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ОАиР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новорожденных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Проба на перекладывание</a:t>
            </a:r>
            <a:endParaRPr lang="x-none" sz="2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AFA8365-5838-4CF9-8AC1-202D72D28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023" y="3652753"/>
            <a:ext cx="1690687" cy="15811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B585AF-7FFF-483D-AFA2-FC9412616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3964" y="3273289"/>
            <a:ext cx="3398428" cy="226149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E7F3873-5606-46BF-A8B7-945E5B119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379" y="3273289"/>
            <a:ext cx="3416160" cy="2261498"/>
          </a:xfrm>
          <a:prstGeom prst="rect">
            <a:avLst/>
          </a:prstGeom>
        </p:spPr>
      </p:pic>
      <p:sp>
        <p:nvSpPr>
          <p:cNvPr id="8" name="Стрелка: влево-вправо 7">
            <a:extLst>
              <a:ext uri="{FF2B5EF4-FFF2-40B4-BE49-F238E27FC236}">
                <a16:creationId xmlns:a16="http://schemas.microsoft.com/office/drawing/2014/main" xmlns="" id="{BA5EA904-5408-43B5-8FB2-34C10BF51E39}"/>
              </a:ext>
            </a:extLst>
          </p:cNvPr>
          <p:cNvSpPr/>
          <p:nvPr/>
        </p:nvSpPr>
        <p:spPr>
          <a:xfrm>
            <a:off x="5132769" y="4598503"/>
            <a:ext cx="603755" cy="11763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трелка: влево-вправо 8">
            <a:extLst>
              <a:ext uri="{FF2B5EF4-FFF2-40B4-BE49-F238E27FC236}">
                <a16:creationId xmlns:a16="http://schemas.microsoft.com/office/drawing/2014/main" xmlns="" id="{DC7FAA30-CE4A-4D81-924E-AE632470F6FA}"/>
              </a:ext>
            </a:extLst>
          </p:cNvPr>
          <p:cNvSpPr/>
          <p:nvPr/>
        </p:nvSpPr>
        <p:spPr>
          <a:xfrm>
            <a:off x="7544665" y="4598503"/>
            <a:ext cx="603755" cy="11763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034514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FB1FAA1-2FB1-45F8-8CAA-BBF3AEB6E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межгоспитальной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транспортировки</a:t>
            </a:r>
            <a:endParaRPr lang="x-none" dirty="0"/>
          </a:p>
        </p:txBody>
      </p:sp>
      <p:pic>
        <p:nvPicPr>
          <p:cNvPr id="3074" name="Picture 2" descr="Extempore — Extempore">
            <a:extLst>
              <a:ext uri="{FF2B5EF4-FFF2-40B4-BE49-F238E27FC236}">
                <a16:creationId xmlns:a16="http://schemas.microsoft.com/office/drawing/2014/main" xmlns="" id="{DDD81E69-A425-45CB-9629-449147AA43D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0138" y="1703707"/>
            <a:ext cx="3419061" cy="487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726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508AF1-AF32-4020-9F8F-7A7D6F03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межгоспитальной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транспортировки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6936B1-AED2-4974-817B-4336D2E7A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905000"/>
            <a:ext cx="891540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ПИТ → Реанимобиль →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ОАиР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новорожденных</a:t>
            </a:r>
          </a:p>
          <a:p>
            <a:pPr marL="0" indent="0">
              <a:buNone/>
            </a:pP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Проба на перекладывание</a:t>
            </a:r>
            <a:endParaRPr lang="x-none" sz="26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AFA8365-5838-4CF9-8AC1-202D72D28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5251" y="3231836"/>
            <a:ext cx="1690687" cy="15811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6CB585AF-7FFF-483D-AFA2-FC94126164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2788" y="3273289"/>
            <a:ext cx="2259604" cy="150366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E7F3873-5606-46BF-A8B7-945E5B119B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94379" y="3273289"/>
            <a:ext cx="1984925" cy="1314020"/>
          </a:xfrm>
          <a:prstGeom prst="rect">
            <a:avLst/>
          </a:prstGeom>
        </p:spPr>
      </p:pic>
      <p:sp>
        <p:nvSpPr>
          <p:cNvPr id="6" name="AutoShape 2" descr="Как спасают новорожденных. Репортаж из реанимации.: kak_eto_sdelano —  LiveJournal">
            <a:extLst>
              <a:ext uri="{FF2B5EF4-FFF2-40B4-BE49-F238E27FC236}">
                <a16:creationId xmlns:a16="http://schemas.microsoft.com/office/drawing/2014/main" xmlns="" id="{D2C2CB47-458A-473E-8A13-34A3481C7C6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x-none"/>
          </a:p>
        </p:txBody>
      </p:sp>
      <p:pic>
        <p:nvPicPr>
          <p:cNvPr id="5124" name="Picture 4" descr="Как спасают новорожденных. Репортаж из реанимации.: kak_eto_sdelano —  LiveJournal">
            <a:extLst>
              <a:ext uri="{FF2B5EF4-FFF2-40B4-BE49-F238E27FC236}">
                <a16:creationId xmlns:a16="http://schemas.microsoft.com/office/drawing/2014/main" xmlns="" id="{77E5AB10-D6EB-4BBC-BCB6-6453052EE9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2" t="5610" r="24783"/>
          <a:stretch/>
        </p:blipFill>
        <p:spPr bwMode="auto">
          <a:xfrm>
            <a:off x="3539209" y="3231836"/>
            <a:ext cx="2090924" cy="206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Как спасают новорожденных. Репортаж из реанимации.: kak_eto_sdelano —  LiveJournal">
            <a:extLst>
              <a:ext uri="{FF2B5EF4-FFF2-40B4-BE49-F238E27FC236}">
                <a16:creationId xmlns:a16="http://schemas.microsoft.com/office/drawing/2014/main" xmlns="" id="{B53F79C6-C011-4DAB-8C8B-4F86784006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92" t="5610" r="24783"/>
          <a:stretch/>
        </p:blipFill>
        <p:spPr bwMode="auto">
          <a:xfrm>
            <a:off x="7326981" y="3246964"/>
            <a:ext cx="2075570" cy="2045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Закрыть">
            <a:extLst>
              <a:ext uri="{FF2B5EF4-FFF2-40B4-BE49-F238E27FC236}">
                <a16:creationId xmlns:a16="http://schemas.microsoft.com/office/drawing/2014/main" xmlns="" id="{66354F9F-7DF6-4D0E-9989-E7CC8E2E58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057380" y="4156432"/>
            <a:ext cx="914400" cy="914400"/>
          </a:xfrm>
          <a:prstGeom prst="rect">
            <a:avLst/>
          </a:prstGeom>
        </p:spPr>
      </p:pic>
      <p:pic>
        <p:nvPicPr>
          <p:cNvPr id="15" name="Рисунок 14" descr="Закрыть">
            <a:extLst>
              <a:ext uri="{FF2B5EF4-FFF2-40B4-BE49-F238E27FC236}">
                <a16:creationId xmlns:a16="http://schemas.microsoft.com/office/drawing/2014/main" xmlns="" id="{739FBDF1-7D3C-4EB2-B236-8A95E3FE825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7852209" y="413010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3356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8FC599-3BE6-4D75-904F-3497A0B6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документации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9CB4CB-9A68-493D-9254-213FDF61A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1" y="1683026"/>
            <a:ext cx="9119221" cy="4228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 29 приказа МЗ РБ от 09.08.2019 № 966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Экстренное направление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беременных женщин, рожениц, родильниц, гинекологических пациенток и 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новорожденных детей на госпитализацию (перевод)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организации здравоохранения II-III технологических уровней 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проводится по решению врачебного консилиума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показаниям в соответствии с Приложением 5 к настоящей Инструкции.</a:t>
            </a:r>
          </a:p>
        </p:txBody>
      </p:sp>
    </p:spTree>
    <p:extLst>
      <p:ext uri="{BB962C8B-B14F-4D97-AF65-F5344CB8AC3E}">
        <p14:creationId xmlns:p14="http://schemas.microsoft.com/office/powerpoint/2010/main" val="50492825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38FC599-3BE6-4D75-904F-3497A0B6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документации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49CB4CB-9A68-493D-9254-213FDF61A9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91" y="1683026"/>
            <a:ext cx="9119221" cy="42281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П. 29 приказа МЗ РБ от 09.08.2019 № 966</a:t>
            </a:r>
          </a:p>
          <a:p>
            <a:pPr marL="0" indent="0">
              <a:buNone/>
            </a:pP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Перевод (направление)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пациента в экстренном порядке 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IV технологический уровень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осуществляется из организаций здравоохранения любого технологического уровня </a:t>
            </a:r>
            <a:r>
              <a:rPr lang="ru-RU" sz="28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решению врачебного консилиума </a:t>
            </a:r>
            <a:r>
              <a:rPr lang="ru-RU" sz="28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по согласованию с заместителем директора по акушерству и гинекологии / по педиатрии ГУ РНПЦ «Мать и дитя» (лицом, его замещающим)</a:t>
            </a:r>
          </a:p>
        </p:txBody>
      </p:sp>
    </p:spTree>
    <p:extLst>
      <p:ext uri="{BB962C8B-B14F-4D97-AF65-F5344CB8AC3E}">
        <p14:creationId xmlns:p14="http://schemas.microsoft.com/office/powerpoint/2010/main" val="28062302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852D8C5-6905-4EB5-BA1F-A561D414A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1821" y="405919"/>
            <a:ext cx="8596668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Рождаемость и смертность населения за 2019 год (на 1000 населения)</a:t>
            </a:r>
            <a:endParaRPr lang="x-none" b="1" dirty="0">
              <a:solidFill>
                <a:srgbClr val="00206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1E45B57C-AA19-48F7-8D7B-5068EDAD83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14015" y="1565429"/>
            <a:ext cx="10163969" cy="451732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6DA0E2D-B4C0-4BF2-99F1-1AEE120019AF}"/>
              </a:ext>
            </a:extLst>
          </p:cNvPr>
          <p:cNvSpPr txBox="1"/>
          <p:nvPr/>
        </p:nvSpPr>
        <p:spPr>
          <a:xfrm>
            <a:off x="2941983" y="6082749"/>
            <a:ext cx="5428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https://www.belstat.gov.by/ofitsialnaya-statistika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40603938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508AF1-AF32-4020-9F8F-7A7D6F03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</a:t>
            </a:r>
            <a:r>
              <a:rPr lang="ru-RU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внутригоспитальной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транспортировки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A6936B1-AED2-4974-817B-4336D2E7A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3636" y="1905000"/>
            <a:ext cx="10429460" cy="3777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Родзал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/операционная </a:t>
            </a:r>
            <a:r>
              <a:rPr lang="ru-RU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→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ПИТ или </a:t>
            </a:r>
            <a:r>
              <a:rPr lang="ru-RU" sz="2600" b="1" dirty="0" err="1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ОАиР</a:t>
            </a:r>
            <a:r>
              <a:rPr lang="ru-RU" sz="26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новорожденных</a:t>
            </a:r>
          </a:p>
        </p:txBody>
      </p:sp>
      <p:sp>
        <p:nvSpPr>
          <p:cNvPr id="8" name="Стрелка: влево-вправо 7">
            <a:extLst>
              <a:ext uri="{FF2B5EF4-FFF2-40B4-BE49-F238E27FC236}">
                <a16:creationId xmlns:a16="http://schemas.microsoft.com/office/drawing/2014/main" xmlns="" id="{BA5EA904-5408-43B5-8FB2-34C10BF51E39}"/>
              </a:ext>
            </a:extLst>
          </p:cNvPr>
          <p:cNvSpPr/>
          <p:nvPr/>
        </p:nvSpPr>
        <p:spPr>
          <a:xfrm>
            <a:off x="4629139" y="3814850"/>
            <a:ext cx="603755" cy="11763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9" name="Стрелка: влево-вправо 8">
            <a:extLst>
              <a:ext uri="{FF2B5EF4-FFF2-40B4-BE49-F238E27FC236}">
                <a16:creationId xmlns:a16="http://schemas.microsoft.com/office/drawing/2014/main" xmlns="" id="{DC7FAA30-CE4A-4D81-924E-AE632470F6FA}"/>
              </a:ext>
            </a:extLst>
          </p:cNvPr>
          <p:cNvSpPr/>
          <p:nvPr/>
        </p:nvSpPr>
        <p:spPr>
          <a:xfrm>
            <a:off x="8027719" y="3814850"/>
            <a:ext cx="603755" cy="117637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6" name="AutoShape 2" descr="Принципы организации первичной реанимационной помощи новорожденным. Лекция  для врачей">
            <a:extLst>
              <a:ext uri="{FF2B5EF4-FFF2-40B4-BE49-F238E27FC236}">
                <a16:creationId xmlns:a16="http://schemas.microsoft.com/office/drawing/2014/main" xmlns="" id="{379E9413-03B5-4853-BD12-359A5C637DF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x-none"/>
          </a:p>
        </p:txBody>
      </p:sp>
      <p:pic>
        <p:nvPicPr>
          <p:cNvPr id="7172" name="Picture 4" descr="Принципы организации первичной реанимационной помощи новорожденным. Лекция  для врачей">
            <a:extLst>
              <a:ext uri="{FF2B5EF4-FFF2-40B4-BE49-F238E27FC236}">
                <a16:creationId xmlns:a16="http://schemas.microsoft.com/office/drawing/2014/main" xmlns="" id="{24C91D6F-D65A-4184-98A6-94AEFC58A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549" y="2950640"/>
            <a:ext cx="3141652" cy="1808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Реанимация новорожденных в родильном зале: отделение реанимации,  интенсивной терапии, этапы, асфиксия, после кесарева, ЧСС, ИВЛ, - КорАлл">
            <a:extLst>
              <a:ext uri="{FF2B5EF4-FFF2-40B4-BE49-F238E27FC236}">
                <a16:creationId xmlns:a16="http://schemas.microsoft.com/office/drawing/2014/main" xmlns="" id="{911FD5B9-03BC-4B58-9E57-90E821DCB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4803" y="2950640"/>
            <a:ext cx="2750606" cy="1830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ОГБУЗ «Клиническая больница №1» :: Документы :: Перинатальный центр ::  Отделении реанимации и интенсивной терапии для новорожденных">
            <a:extLst>
              <a:ext uri="{FF2B5EF4-FFF2-40B4-BE49-F238E27FC236}">
                <a16:creationId xmlns:a16="http://schemas.microsoft.com/office/drawing/2014/main" xmlns="" id="{855AB059-A111-4ACC-A297-54CE48E5DA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3" r="13724" b="3738"/>
          <a:stretch/>
        </p:blipFill>
        <p:spPr bwMode="auto">
          <a:xfrm>
            <a:off x="5317899" y="2862242"/>
            <a:ext cx="2624285" cy="240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19670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151CBDF-DAA2-43CD-84D6-8CA769531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Теплопотери !!!</a:t>
            </a:r>
            <a:endParaRPr lang="x-none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xmlns="" id="{DF20AB66-4E0D-405B-94CA-E86B65E48F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2" b="11986"/>
          <a:stretch/>
        </p:blipFill>
        <p:spPr>
          <a:xfrm>
            <a:off x="6915909" y="2265723"/>
            <a:ext cx="5052529" cy="2326553"/>
          </a:xfrm>
          <a:prstGeom prst="rect">
            <a:avLst/>
          </a:prstGeom>
        </p:spPr>
      </p:pic>
      <p:pic>
        <p:nvPicPr>
          <p:cNvPr id="4100" name="Picture 4" descr="Реанимация новорожденных в родильном зале: отделение реанимации,  интенсивной терапии, этапы, асфиксия, после кесарева, ЧСС, ИВЛ, - КорАлл">
            <a:extLst>
              <a:ext uri="{FF2B5EF4-FFF2-40B4-BE49-F238E27FC236}">
                <a16:creationId xmlns:a16="http://schemas.microsoft.com/office/drawing/2014/main" xmlns="" id="{11A2D25F-8770-473D-8526-C7123F7E7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640" y="2292595"/>
            <a:ext cx="5910469" cy="332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58705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B10F27-95E4-410C-B1B2-5A16D764C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xmlns="" id="{32241A9D-37D4-4D8C-9E44-47BCD8BA06F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1079" y="388763"/>
            <a:ext cx="8642258" cy="6224072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F33B46C-7662-48E1-B01B-BF96D730D3D3}"/>
              </a:ext>
            </a:extLst>
          </p:cNvPr>
          <p:cNvSpPr txBox="1"/>
          <p:nvPr/>
        </p:nvSpPr>
        <p:spPr>
          <a:xfrm>
            <a:off x="2898835" y="300944"/>
            <a:ext cx="6846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Есть над чем ещё подумать</a:t>
            </a:r>
            <a:endParaRPr lang="x-none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6698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sp>
        <p:nvSpPr>
          <p:cNvPr id="829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/>
          </a:p>
        </p:txBody>
      </p:sp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32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1524000" y="208564"/>
            <a:ext cx="4700326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altLang="ru-RU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Благодарю за</a:t>
            </a:r>
            <a:br>
              <a:rPr lang="ru-RU" altLang="ru-RU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</a:br>
            <a:r>
              <a:rPr lang="ru-RU" altLang="ru-RU" sz="44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anose="020B0604030504040204" pitchFamily="34" charset="0"/>
              </a:rPr>
              <a:t>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438347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FDF77-217A-439F-9B46-C2F3B7204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386" y="570659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Демографические ножницы</a:t>
            </a:r>
            <a:endParaRPr lang="x-none" b="1" dirty="0">
              <a:solidFill>
                <a:srgbClr val="002060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xmlns="" id="{44081258-C44B-4B11-975A-7B014E8F61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6425" y="1851549"/>
            <a:ext cx="8219928" cy="4931958"/>
          </a:xfrm>
          <a:prstGeom prst="rect">
            <a:avLst/>
          </a:prstGeom>
        </p:spPr>
      </p:pic>
      <p:sp>
        <p:nvSpPr>
          <p:cNvPr id="6" name="Rectangle 8">
            <a:extLst>
              <a:ext uri="{FF2B5EF4-FFF2-40B4-BE49-F238E27FC236}">
                <a16:creationId xmlns:a16="http://schemas.microsoft.com/office/drawing/2014/main" xmlns="" id="{B968D684-32AD-4C26-9210-39F57CAA3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1361" y="4560888"/>
            <a:ext cx="1616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x-none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рождаемость</a:t>
            </a: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2BB9E90F-4447-4973-9AD5-380670917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923" y="1930400"/>
            <a:ext cx="16160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altLang="x-none" dirty="0">
                <a:solidFill>
                  <a:srgbClr val="FF66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рождаемость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xmlns="" id="{BFF9C367-1FE6-4332-BDF8-D921685FB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" y="4560888"/>
            <a:ext cx="3146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x-none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смертность</a:t>
            </a: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xmlns="" id="{99BC89AF-F2FB-4746-AAA8-BD52B28F0C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1570" y="1930400"/>
            <a:ext cx="31464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ru-RU" altLang="x-none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смертность</a:t>
            </a:r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xmlns="" id="{128839F8-727F-4194-AFA1-9CC6FDBEB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866" y="3008981"/>
            <a:ext cx="3024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x-none" dirty="0">
                <a:solidFill>
                  <a:srgbClr val="FF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ЕСТЕСТВЕННЫЙ ПРИРОСТ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xmlns="" id="{AE476126-DDA3-4B4E-938C-74F2EFC1E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1570" y="3356898"/>
            <a:ext cx="2305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altLang="x-none" dirty="0">
                <a:solidFill>
                  <a:srgbClr val="66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ЕСТЕСТВЕННАЯ УБЫЛЬ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32E4C5F-EC07-4EAD-B975-25923680B9FD}"/>
              </a:ext>
            </a:extLst>
          </p:cNvPr>
          <p:cNvSpPr txBox="1"/>
          <p:nvPr/>
        </p:nvSpPr>
        <p:spPr>
          <a:xfrm>
            <a:off x="9599075" y="3998248"/>
            <a:ext cx="21563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2019 – 87 606</a:t>
            </a:r>
          </a:p>
          <a:p>
            <a:r>
              <a:rPr lang="ru-RU" sz="2400" b="1" dirty="0"/>
              <a:t>2020 – 82 010</a:t>
            </a:r>
          </a:p>
          <a:p>
            <a:pPr algn="ctr"/>
            <a:r>
              <a:rPr lang="ru-RU" sz="2400" b="1" dirty="0"/>
              <a:t>- 6,4%</a:t>
            </a:r>
            <a:endParaRPr lang="x-none" sz="2400" b="1" dirty="0"/>
          </a:p>
        </p:txBody>
      </p:sp>
    </p:spTree>
    <p:extLst>
      <p:ext uri="{BB962C8B-B14F-4D97-AF65-F5344CB8AC3E}">
        <p14:creationId xmlns:p14="http://schemas.microsoft.com/office/powerpoint/2010/main" val="37018297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40924" y="85271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alt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240924" y="2133600"/>
            <a:ext cx="9263688" cy="3777622"/>
          </a:xfrm>
        </p:spPr>
        <p:txBody>
          <a:bodyPr>
            <a:normAutofit fontScale="92500"/>
          </a:bodyPr>
          <a:lstStyle/>
          <a:p>
            <a:pPr>
              <a:buFontTx/>
              <a:buNone/>
            </a:pPr>
            <a:r>
              <a:rPr lang="ru-RU" altLang="ru-RU" sz="2800" b="1" dirty="0">
                <a:latin typeface="Tahoma" panose="020B0604030504040204" pitchFamily="34" charset="0"/>
              </a:rPr>
              <a:t>			</a:t>
            </a:r>
            <a:r>
              <a:rPr lang="ru-RU" altLang="ru-RU" sz="2800" b="1" dirty="0">
                <a:solidFill>
                  <a:schemeClr val="tx1"/>
                </a:solidFill>
                <a:latin typeface="Tahoma" panose="020B0604030504040204" pitchFamily="34" charset="0"/>
              </a:rPr>
              <a:t>Ограниченные ресурсы: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tx1"/>
                </a:solidFill>
                <a:latin typeface="Tahoma" panose="020B0604030504040204" pitchFamily="34" charset="0"/>
              </a:rPr>
              <a:t>Материальные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ru-RU" altLang="ru-RU" sz="2400" b="1" dirty="0">
                <a:solidFill>
                  <a:schemeClr val="tx1"/>
                </a:solidFill>
                <a:latin typeface="Tahoma" panose="020B0604030504040204" pitchFamily="34" charset="0"/>
              </a:rPr>
              <a:t>Кадровые </a:t>
            </a:r>
          </a:p>
          <a:p>
            <a:pPr algn="ctr">
              <a:buFontTx/>
              <a:buNone/>
            </a:pPr>
            <a:r>
              <a:rPr lang="ru-RU" altLang="ru-RU" sz="2800" b="1" dirty="0">
                <a:solidFill>
                  <a:schemeClr val="tx1"/>
                </a:solidFill>
                <a:latin typeface="Tahoma" panose="020B0604030504040204" pitchFamily="34" charset="0"/>
              </a:rPr>
              <a:t>	Приказ МЗ РБ «О дальнейшем совершенствовании анестезиологической и реанимационной помощи детям» от 05.10.1992 г. № 184 	(редакции от 08.02.1993 г. № 23,              	от 15.06.2009 г. № 67) </a:t>
            </a:r>
          </a:p>
        </p:txBody>
      </p:sp>
    </p:spTree>
    <p:extLst>
      <p:ext uri="{BB962C8B-B14F-4D97-AF65-F5344CB8AC3E}">
        <p14:creationId xmlns:p14="http://schemas.microsoft.com/office/powerpoint/2010/main" val="4207420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959991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Реорганизация службы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73302" y="1734355"/>
            <a:ext cx="8915400" cy="3777622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1993-1996 гг.</a:t>
            </a:r>
          </a:p>
          <a:p>
            <a:pPr marL="0" indent="0" algn="ctr">
              <a:buNone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Многоуровневая система перинатальной помощи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1-й уровень – 99 учреждений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2-й уровень – 21 учреждение</a:t>
            </a:r>
          </a:p>
          <a:p>
            <a:r>
              <a:rPr lang="ru-RU" sz="2800" b="1" dirty="0">
                <a:solidFill>
                  <a:schemeClr val="tx1"/>
                </a:solidFill>
              </a:rPr>
              <a:t>3-й уровень – 17 учреждений</a:t>
            </a:r>
          </a:p>
          <a:p>
            <a:pPr marL="0" indent="0" algn="ctr">
              <a:buNone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2005 г. – РНПЦ Мать и дитя</a:t>
            </a:r>
          </a:p>
        </p:txBody>
      </p:sp>
    </p:spTree>
    <p:extLst>
      <p:ext uri="{BB962C8B-B14F-4D97-AF65-F5344CB8AC3E}">
        <p14:creationId xmlns:p14="http://schemas.microsoft.com/office/powerpoint/2010/main" val="1068780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4293" y="608011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2434293" y="1605566"/>
            <a:ext cx="8136835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ru-RU" altLang="ru-RU" sz="2800" dirty="0">
                <a:solidFill>
                  <a:schemeClr val="tx1"/>
                </a:solidFill>
                <a:latin typeface="Tahoma" panose="020B0604030504040204" pitchFamily="34" charset="0"/>
              </a:rPr>
              <a:t>Приказ МЗ РБ «Об утверждении </a:t>
            </a:r>
            <a:br>
              <a:rPr lang="ru-RU" altLang="ru-RU" sz="2800" dirty="0">
                <a:solidFill>
                  <a:schemeClr val="tx1"/>
                </a:solidFill>
                <a:latin typeface="Tahoma" panose="020B0604030504040204" pitchFamily="34" charset="0"/>
              </a:rPr>
            </a:br>
            <a:r>
              <a:rPr lang="ru-RU" altLang="ru-RU" sz="2800" b="1" dirty="0">
                <a:solidFill>
                  <a:schemeClr val="tx1"/>
                </a:solidFill>
                <a:latin typeface="Tahoma" panose="020B0604030504040204" pitchFamily="34" charset="0"/>
              </a:rPr>
              <a:t>ОТРАСЛЕВЫХ СТАНДАРТОВ ОБСЛЕДОВАНИЯ И ЛЕЧЕНИЯ ДЕТЕЙ С ПАТОЛОГИЕЙ НЕОНАТАЛЬНОГО ПЕРИОДА В СТАЦИОНАРНЫХ УСЛОВИЯХ» </a:t>
            </a:r>
            <a:br>
              <a:rPr lang="ru-RU" altLang="ru-RU" sz="2800" b="1" dirty="0">
                <a:solidFill>
                  <a:schemeClr val="tx1"/>
                </a:solidFill>
                <a:latin typeface="Tahoma" panose="020B0604030504040204" pitchFamily="34" charset="0"/>
              </a:rPr>
            </a:br>
            <a:r>
              <a:rPr lang="ru-RU" altLang="ru-RU" sz="2800" dirty="0">
                <a:solidFill>
                  <a:schemeClr val="tx1"/>
                </a:solidFill>
                <a:latin typeface="Tahoma" panose="020B0604030504040204" pitchFamily="34" charset="0"/>
              </a:rPr>
              <a:t>от 30.09.2003 г. № 156</a:t>
            </a:r>
            <a:endParaRPr lang="ru-RU" alt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115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4293" y="608011"/>
            <a:ext cx="8911687" cy="1280890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Взаимодействие</a:t>
            </a:r>
          </a:p>
        </p:txBody>
      </p:sp>
      <p:sp>
        <p:nvSpPr>
          <p:cNvPr id="4" name="Объект 3"/>
          <p:cNvSpPr txBox="1">
            <a:spLocks noGrp="1"/>
          </p:cNvSpPr>
          <p:nvPr>
            <p:ph idx="1"/>
          </p:nvPr>
        </p:nvSpPr>
        <p:spPr>
          <a:xfrm>
            <a:off x="2434293" y="1605566"/>
            <a:ext cx="8136835" cy="4344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Tx/>
              <a:buNone/>
            </a:pPr>
            <a:r>
              <a:rPr lang="ru-RU" altLang="ru-RU" sz="2800" dirty="0">
                <a:solidFill>
                  <a:schemeClr val="tx1"/>
                </a:solidFill>
                <a:latin typeface="Tahoma" panose="020B0604030504040204" pitchFamily="34" charset="0"/>
              </a:rPr>
              <a:t>Приказ МЗ РБ «Об утверждении </a:t>
            </a:r>
            <a:r>
              <a:rPr lang="ru-RU" altLang="ru-RU" sz="2800" b="1" dirty="0">
                <a:solidFill>
                  <a:schemeClr val="tx1"/>
                </a:solidFill>
                <a:latin typeface="Tahoma" panose="020B0604030504040204" pitchFamily="34" charset="0"/>
              </a:rPr>
              <a:t>Положения о </a:t>
            </a:r>
            <a:r>
              <a:rPr lang="ru-RU" altLang="ru-RU" sz="2800" b="1" dirty="0" err="1">
                <a:solidFill>
                  <a:schemeClr val="tx1"/>
                </a:solidFill>
                <a:latin typeface="Tahoma" panose="020B0604030504040204" pitchFamily="34" charset="0"/>
              </a:rPr>
              <a:t>разноуровневой</a:t>
            </a:r>
            <a:r>
              <a:rPr lang="ru-RU" altLang="ru-RU" sz="2800" b="1" dirty="0">
                <a:solidFill>
                  <a:schemeClr val="tx1"/>
                </a:solidFill>
                <a:latin typeface="Tahoma" panose="020B0604030504040204" pitchFamily="34" charset="0"/>
              </a:rPr>
              <a:t> системе перинатальной помощи и порядке ее функционирования в Республике Беларусь</a:t>
            </a:r>
            <a:r>
              <a:rPr lang="ru-RU" altLang="ru-RU" sz="2800" dirty="0">
                <a:solidFill>
                  <a:schemeClr val="tx1"/>
                </a:solidFill>
                <a:latin typeface="Tahoma" panose="020B0604030504040204" pitchFamily="34" charset="0"/>
              </a:rPr>
              <a:t>» от 23.01.2010 г. № 52</a:t>
            </a:r>
            <a:endParaRPr lang="ru-RU" altLang="ru-RU" sz="3200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ru-RU" altLang="ru-RU" sz="3200" dirty="0">
                <a:solidFill>
                  <a:schemeClr val="tx1"/>
                </a:solidFill>
              </a:rPr>
              <a:t>	</a:t>
            </a:r>
            <a:r>
              <a:rPr lang="ru-RU" altLang="ru-RU" sz="2800" dirty="0">
                <a:solidFill>
                  <a:schemeClr val="tx1"/>
                </a:solidFill>
              </a:rPr>
              <a:t>- </a:t>
            </a:r>
            <a:r>
              <a:rPr lang="ru-RU" altLang="ru-RU" sz="2400" b="1" dirty="0">
                <a:solidFill>
                  <a:schemeClr val="tx1"/>
                </a:solidFill>
                <a:latin typeface="Tahoma" panose="020B0604030504040204" pitchFamily="34" charset="0"/>
              </a:rPr>
              <a:t>показания для госпитализации беременных, рожениц, родильниц и новорожденных детей в учреждения здравоохранения того или иного уровня для оказания квалифицированной перинатальной помощи</a:t>
            </a:r>
            <a:endParaRPr lang="ru-RU" alt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11537"/>
      </p:ext>
    </p:extLst>
  </p:cSld>
  <p:clrMapOvr>
    <a:masterClrMapping/>
  </p:clrMapOvr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Override1.xml><?xml version="1.0" encoding="utf-8"?>
<a:themeOverride xmlns:a="http://schemas.openxmlformats.org/drawingml/2006/main">
  <a:clrScheme name="Параллакс">
    <a:dk1>
      <a:sysClr val="windowText" lastClr="000000"/>
    </a:dk1>
    <a:lt1>
      <a:sysClr val="window" lastClr="FFFFFF"/>
    </a:lt1>
    <a:dk2>
      <a:srgbClr val="212121"/>
    </a:dk2>
    <a:lt2>
      <a:srgbClr val="CDD0D1"/>
    </a:lt2>
    <a:accent1>
      <a:srgbClr val="30ACEC"/>
    </a:accent1>
    <a:accent2>
      <a:srgbClr val="80C34F"/>
    </a:accent2>
    <a:accent3>
      <a:srgbClr val="E29D3E"/>
    </a:accent3>
    <a:accent4>
      <a:srgbClr val="D64A3B"/>
    </a:accent4>
    <a:accent5>
      <a:srgbClr val="D64787"/>
    </a:accent5>
    <a:accent6>
      <a:srgbClr val="A666E1"/>
    </a:accent6>
    <a:hlink>
      <a:srgbClr val="3085ED"/>
    </a:hlink>
    <a:folHlink>
      <a:srgbClr val="82B6F4"/>
    </a:folHlink>
  </a:clrScheme>
  <a:fontScheme name="Параллакс">
    <a:maj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Corbel" panose="020B0503020204020204"/>
      <a:ea typeface=""/>
      <a:cs typeface=""/>
      <a:font script="Jpan" typeface="HGｺﾞｼｯｸM"/>
      <a:font script="Hang" typeface="HY엽서L"/>
      <a:font script="Hans" typeface="华文楷体"/>
      <a:font script="Hant" typeface="新細明體"/>
      <a:font script="Arab" typeface="Tahoma"/>
      <a:font script="Hebr" typeface="Miriam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Параллакс">
    <a:fillStyleLst>
      <a:solidFill>
        <a:schemeClr val="phClr"/>
      </a:solidFill>
      <a:gradFill rotWithShape="1">
        <a:gsLst>
          <a:gs pos="0">
            <a:schemeClr val="phClr">
              <a:tint val="60000"/>
              <a:lumMod val="104000"/>
            </a:schemeClr>
          </a:gs>
          <a:gs pos="100000">
            <a:schemeClr val="phClr">
              <a:tint val="84000"/>
            </a:schemeClr>
          </a:gs>
        </a:gsLst>
        <a:lin ang="5400000" scaled="0"/>
      </a:gradFill>
      <a:gradFill rotWithShape="1">
        <a:gsLst>
          <a:gs pos="0">
            <a:schemeClr val="phClr">
              <a:tint val="96000"/>
              <a:lumMod val="102000"/>
            </a:schemeClr>
          </a:gs>
          <a:gs pos="100000">
            <a:schemeClr val="phClr">
              <a:shade val="88000"/>
              <a:lumMod val="94000"/>
            </a:schemeClr>
          </a:gs>
        </a:gsLst>
        <a:path path="circle">
          <a:fillToRect l="50000" t="100000" r="100000" b="50000"/>
        </a:path>
      </a:gradFill>
    </a:fillStyleLst>
    <a:lnStyleLst>
      <a:ln w="9525" cap="rnd" cmpd="sng" algn="ctr">
        <a:solidFill>
          <a:schemeClr val="phClr">
            <a:tint val="6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reflection blurRad="12700" stA="26000" endPos="32000" dist="12700" dir="5400000" sy="-100000" rotWithShape="0"/>
        </a:effectLst>
      </a:effectStyle>
      <a:effectStyle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10000"/>
            </a:schemeClr>
          </a:gs>
          <a:gs pos="100000">
            <a:schemeClr val="phClr">
              <a:shade val="64000"/>
              <a:lumMod val="98000"/>
            </a:schemeClr>
          </a:gs>
        </a:gsLst>
        <a:lin ang="5400000" scaled="0"/>
      </a:gradFill>
      <a:blipFill rotWithShape="1">
        <a:blip xmlns:r="http://schemas.openxmlformats.org/officeDocument/2006/relationships" r:embed="rId1">
          <a:duotone>
            <a:schemeClr val="phClr">
              <a:shade val="76000"/>
              <a:satMod val="180000"/>
            </a:schemeClr>
            <a:schemeClr val="phClr">
              <a:tint val="80000"/>
              <a:satMod val="120000"/>
              <a:lumMod val="180000"/>
            </a:schemeClr>
          </a:duotone>
        </a:blip>
        <a:stretch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616</TotalTime>
  <Words>859</Words>
  <Application>Microsoft Office PowerPoint</Application>
  <PresentationFormat>Широкоэкранный</PresentationFormat>
  <Paragraphs>139</Paragraphs>
  <Slides>43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5" baseType="lpstr">
      <vt:lpstr>Arial</vt:lpstr>
      <vt:lpstr>Arial Black</vt:lpstr>
      <vt:lpstr>Century Gothic</vt:lpstr>
      <vt:lpstr>Comic Sans MS</vt:lpstr>
      <vt:lpstr>Corbel</vt:lpstr>
      <vt:lpstr>Tahoma</vt:lpstr>
      <vt:lpstr>Times New Roman</vt:lpstr>
      <vt:lpstr>Verdana</vt:lpstr>
      <vt:lpstr>Wingdings</vt:lpstr>
      <vt:lpstr>Wingdings 3</vt:lpstr>
      <vt:lpstr>Легкий дым</vt:lpstr>
      <vt:lpstr>Диаграмма</vt:lpstr>
      <vt:lpstr>Неонатальный трансфер в современных условиях</vt:lpstr>
      <vt:lpstr>Младенческая смертность</vt:lpstr>
      <vt:lpstr>Презентация PowerPoint</vt:lpstr>
      <vt:lpstr>Рождаемость и смертность населения за 2019 год (на 1000 населения)</vt:lpstr>
      <vt:lpstr>Демографические ножницы</vt:lpstr>
      <vt:lpstr>Начало </vt:lpstr>
      <vt:lpstr>Реорганизация службы</vt:lpstr>
      <vt:lpstr>Взаимодействие</vt:lpstr>
      <vt:lpstr>Взаимодействие</vt:lpstr>
      <vt:lpstr>2-й уровень</vt:lpstr>
      <vt:lpstr>3-й уровень</vt:lpstr>
      <vt:lpstr>4-й уровень</vt:lpstr>
      <vt:lpstr>Технологии</vt:lpstr>
      <vt:lpstr>Технологии</vt:lpstr>
      <vt:lpstr>Технологии</vt:lpstr>
      <vt:lpstr>Взаимодействие</vt:lpstr>
      <vt:lpstr>Младенческая смертность, ‰</vt:lpstr>
      <vt:lpstr>Выживаемость детей с чрезвычайно низкой массой тела  при рождении – менее  1000 г  </vt:lpstr>
      <vt:lpstr>Взаимодействие</vt:lpstr>
      <vt:lpstr>Презентация PowerPoint</vt:lpstr>
      <vt:lpstr>Разноуровневая система</vt:lpstr>
      <vt:lpstr>Разноуровневая система</vt:lpstr>
      <vt:lpstr>lХ. Положение о выездной  реанимационно- консультативной неонатальной (педиатрической) бригаде </vt:lpstr>
      <vt:lpstr>Транспортабелен        Нетранспортабелен</vt:lpstr>
      <vt:lpstr>Транспортабелен        Нетранспортабелен</vt:lpstr>
      <vt:lpstr>Транспортабелен        Нетранспортабелен</vt:lpstr>
      <vt:lpstr>Транспортабелен        Нетранспортабелен</vt:lpstr>
      <vt:lpstr>Транспортабелен        Нетранспортабелен</vt:lpstr>
      <vt:lpstr>Транспортабелен        Нетранспортабелен</vt:lpstr>
      <vt:lpstr>Транспортабелен        Нетранспортабелен</vt:lpstr>
      <vt:lpstr>Транспортировка</vt:lpstr>
      <vt:lpstr>Вызов бригады</vt:lpstr>
      <vt:lpstr>Вызов бригады</vt:lpstr>
      <vt:lpstr>ИНСТРУКЦИЯ О ПОРЯДКЕ ПРОВЕДЕНИЯ ВРАЧЕБНЫХ КОНСУЛЬТАЦИЙ (КОНСИЛИУМОВ) (в ред. постановлений Минздрава от 12.01.2011 N 4, от 10.12.2014 N 92) </vt:lpstr>
      <vt:lpstr>Проблемы межгоспитальной транспортировки</vt:lpstr>
      <vt:lpstr>Проблемы межгоспитальной транспортировки</vt:lpstr>
      <vt:lpstr>Проблемы межгоспитальной транспортировки</vt:lpstr>
      <vt:lpstr>Оформление документации</vt:lpstr>
      <vt:lpstr>Оформление документации</vt:lpstr>
      <vt:lpstr>Проблемы внутригоспитальной транспортировки</vt:lpstr>
      <vt:lpstr>Теплопотери !!!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Неонатальная служба и её вклад в развитие демографии Республики Беларусь</dc:title>
  <dc:creator>Admin</dc:creator>
  <cp:lastModifiedBy>user</cp:lastModifiedBy>
  <cp:revision>82</cp:revision>
  <dcterms:created xsi:type="dcterms:W3CDTF">2019-10-22T06:28:08Z</dcterms:created>
  <dcterms:modified xsi:type="dcterms:W3CDTF">2021-04-05T15:55:49Z</dcterms:modified>
</cp:coreProperties>
</file>